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0"/>
  </p:notesMasterIdLst>
  <p:sldIdLst>
    <p:sldId id="648" r:id="rId2"/>
    <p:sldId id="649" r:id="rId3"/>
    <p:sldId id="650" r:id="rId4"/>
    <p:sldId id="651" r:id="rId5"/>
    <p:sldId id="652" r:id="rId6"/>
    <p:sldId id="653" r:id="rId7"/>
    <p:sldId id="654" r:id="rId8"/>
    <p:sldId id="655" r:id="rId9"/>
    <p:sldId id="656" r:id="rId10"/>
    <p:sldId id="658" r:id="rId11"/>
    <p:sldId id="657" r:id="rId12"/>
    <p:sldId id="659" r:id="rId13"/>
    <p:sldId id="1006" r:id="rId14"/>
    <p:sldId id="660" r:id="rId15"/>
    <p:sldId id="661" r:id="rId16"/>
    <p:sldId id="662" r:id="rId17"/>
    <p:sldId id="1007" r:id="rId18"/>
    <p:sldId id="6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uan" initials="JT" lastIdx="1" clrIdx="0">
    <p:extLst>
      <p:ext uri="{19B8F6BF-5375-455C-9EA6-DF929625EA0E}">
        <p15:presenceInfo xmlns:p15="http://schemas.microsoft.com/office/powerpoint/2012/main" userId="365ed17a3b6fc5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EFE"/>
    <a:srgbClr val="01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899" autoAdjust="0"/>
  </p:normalViewPr>
  <p:slideViewPr>
    <p:cSldViewPr snapToGrid="0">
      <p:cViewPr varScale="1">
        <p:scale>
          <a:sx n="81" d="100"/>
          <a:sy n="81" d="100"/>
        </p:scale>
        <p:origin x="1526" y="8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B1F0-0A79-44A8-871D-D280B9F857B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2A89-FAFB-417C-97B2-0D144A58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9728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49F4EF-CD85-408E-8635-74F72E8C6938}" type="slidenum">
              <a:rPr lang="en-US" altLang="en-US"/>
              <a:pPr/>
              <a:t>‹#›</a:t>
            </a:fld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692" y="-144463"/>
            <a:ext cx="1609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524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6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6236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4145" y="174834"/>
            <a:ext cx="7107879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(I)* 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708" y="1330897"/>
            <a:ext cx="8659909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</a:rPr>
              <a:t>120 </a:t>
            </a:r>
            <a:r>
              <a:rPr lang="ru-RU" altLang="en-US" dirty="0">
                <a:solidFill>
                  <a:srgbClr val="002060"/>
                </a:solidFill>
              </a:rPr>
              <a:t>кроссбредных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ru-RU" altLang="en-US" dirty="0">
                <a:solidFill>
                  <a:srgbClr val="002060"/>
                </a:solidFill>
              </a:rPr>
              <a:t>Ландрас</a:t>
            </a:r>
            <a:r>
              <a:rPr lang="en-US" altLang="en-US" dirty="0">
                <a:solidFill>
                  <a:srgbClr val="002060"/>
                </a:solidFill>
              </a:rPr>
              <a:t> × </a:t>
            </a:r>
            <a:r>
              <a:rPr lang="ru-RU" altLang="en-US" dirty="0">
                <a:solidFill>
                  <a:srgbClr val="002060"/>
                </a:solidFill>
              </a:rPr>
              <a:t>Йоркшир</a:t>
            </a:r>
            <a:r>
              <a:rPr lang="en-US" altLang="en-US" dirty="0">
                <a:solidFill>
                  <a:srgbClr val="002060"/>
                </a:solidFill>
              </a:rPr>
              <a:t> × </a:t>
            </a:r>
            <a:r>
              <a:rPr lang="ru-RU" altLang="en-US" dirty="0" err="1">
                <a:solidFill>
                  <a:srgbClr val="002060"/>
                </a:solidFill>
              </a:rPr>
              <a:t>Дюрок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ru-RU" altLang="en-US" dirty="0">
                <a:solidFill>
                  <a:srgbClr val="002060"/>
                </a:solidFill>
              </a:rPr>
              <a:t>свиней (женские особи) со средним исходном весом 65 кг были случайным образом распределены на 4 группы на основании веса.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2060"/>
                </a:solidFill>
              </a:rPr>
              <a:t>Базовый рацион на основе кукурузы и сои с содержанием бетаина </a:t>
            </a:r>
            <a:r>
              <a:rPr lang="en-US" altLang="en-US" dirty="0">
                <a:solidFill>
                  <a:srgbClr val="002060"/>
                </a:solidFill>
              </a:rPr>
              <a:t>0, 0</a:t>
            </a:r>
            <a:r>
              <a:rPr lang="ru-RU" altLang="en-US" dirty="0">
                <a:solidFill>
                  <a:srgbClr val="002060"/>
                </a:solidFill>
              </a:rPr>
              <a:t>,</a:t>
            </a:r>
            <a:r>
              <a:rPr lang="en-US" altLang="en-US" dirty="0">
                <a:solidFill>
                  <a:srgbClr val="002060"/>
                </a:solidFill>
              </a:rPr>
              <a:t>2, 0</a:t>
            </a:r>
            <a:r>
              <a:rPr lang="ru-RU" altLang="en-US" dirty="0">
                <a:solidFill>
                  <a:srgbClr val="002060"/>
                </a:solidFill>
              </a:rPr>
              <a:t>,</a:t>
            </a:r>
            <a:r>
              <a:rPr lang="en-US" altLang="en-US" dirty="0">
                <a:solidFill>
                  <a:srgbClr val="002060"/>
                </a:solidFill>
              </a:rPr>
              <a:t>4 </a:t>
            </a:r>
            <a:r>
              <a:rPr lang="ru-RU" altLang="en-US" dirty="0">
                <a:solidFill>
                  <a:srgbClr val="002060"/>
                </a:solidFill>
              </a:rPr>
              <a:t>и</a:t>
            </a:r>
            <a:r>
              <a:rPr lang="en-US" altLang="en-US" dirty="0">
                <a:solidFill>
                  <a:srgbClr val="002060"/>
                </a:solidFill>
              </a:rPr>
              <a:t> 0</a:t>
            </a:r>
            <a:r>
              <a:rPr lang="ru-RU" altLang="en-US" dirty="0">
                <a:solidFill>
                  <a:srgbClr val="002060"/>
                </a:solidFill>
              </a:rPr>
              <a:t>,</a:t>
            </a:r>
            <a:r>
              <a:rPr lang="en-US" altLang="en-US" dirty="0">
                <a:solidFill>
                  <a:srgbClr val="002060"/>
                </a:solidFill>
              </a:rPr>
              <a:t>6% (</a:t>
            </a:r>
            <a:r>
              <a:rPr lang="ru-RU" altLang="en-US" dirty="0">
                <a:solidFill>
                  <a:srgbClr val="002060"/>
                </a:solidFill>
              </a:rPr>
              <a:t>чистое вещество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ru-RU" altLang="en-US" dirty="0">
                <a:solidFill>
                  <a:srgbClr val="002060"/>
                </a:solidFill>
              </a:rPr>
              <a:t>предоставлялся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i="1" dirty="0">
                <a:solidFill>
                  <a:srgbClr val="002060"/>
                </a:solidFill>
              </a:rPr>
              <a:t>ad libitum </a:t>
            </a:r>
            <a:r>
              <a:rPr lang="ru-RU" altLang="en-US" dirty="0">
                <a:solidFill>
                  <a:srgbClr val="002060"/>
                </a:solidFill>
              </a:rPr>
              <a:t>в течение </a:t>
            </a:r>
            <a:r>
              <a:rPr lang="en-US" altLang="en-US" dirty="0">
                <a:solidFill>
                  <a:srgbClr val="002060"/>
                </a:solidFill>
              </a:rPr>
              <a:t>31 </a:t>
            </a:r>
            <a:r>
              <a:rPr lang="ru-RU" altLang="en-US" dirty="0">
                <a:solidFill>
                  <a:srgbClr val="002060"/>
                </a:solidFill>
              </a:rPr>
              <a:t>дня.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r="12685"/>
          <a:stretch/>
        </p:blipFill>
        <p:spPr bwMode="auto">
          <a:xfrm>
            <a:off x="2309649" y="3070587"/>
            <a:ext cx="3770640" cy="303803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5560" y="6081832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</p:spTree>
    <p:extLst>
      <p:ext uri="{BB962C8B-B14F-4D97-AF65-F5344CB8AC3E}">
        <p14:creationId xmlns:p14="http://schemas.microsoft.com/office/powerpoint/2010/main" val="819979487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6851" y="174834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623" y="1317834"/>
            <a:ext cx="8659909" cy="139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2060"/>
                </a:solidFill>
              </a:rPr>
              <a:t>216 </a:t>
            </a:r>
            <a:r>
              <a:rPr lang="ru-RU" altLang="en-US" sz="1400" dirty="0">
                <a:solidFill>
                  <a:srgbClr val="002060"/>
                </a:solidFill>
              </a:rPr>
              <a:t>свиней на финишной стадии откорма </a:t>
            </a:r>
            <a:r>
              <a:rPr lang="en-US" altLang="en-US" sz="1400" dirty="0">
                <a:solidFill>
                  <a:srgbClr val="002060"/>
                </a:solidFill>
              </a:rPr>
              <a:t>(80 </a:t>
            </a:r>
            <a:r>
              <a:rPr lang="ru-RU" altLang="en-US" sz="1400" dirty="0">
                <a:solidFill>
                  <a:srgbClr val="002060"/>
                </a:solidFill>
              </a:rPr>
              <a:t>кг</a:t>
            </a:r>
            <a:r>
              <a:rPr lang="en-US" altLang="en-US" sz="1400" dirty="0">
                <a:solidFill>
                  <a:srgbClr val="002060"/>
                </a:solidFill>
              </a:rPr>
              <a:t> ± 4</a:t>
            </a:r>
            <a:r>
              <a:rPr lang="ru-RU" altLang="en-US" sz="1400" dirty="0">
                <a:solidFill>
                  <a:srgbClr val="002060"/>
                </a:solidFill>
              </a:rPr>
              <a:t>,</a:t>
            </a:r>
            <a:r>
              <a:rPr lang="en-US" altLang="en-US" sz="1400" dirty="0">
                <a:solidFill>
                  <a:srgbClr val="002060"/>
                </a:solidFill>
              </a:rPr>
              <a:t>57 </a:t>
            </a:r>
            <a:r>
              <a:rPr lang="ru-RU" altLang="en-US" sz="1400" dirty="0">
                <a:solidFill>
                  <a:srgbClr val="002060"/>
                </a:solidFill>
              </a:rPr>
              <a:t>кг</a:t>
            </a:r>
            <a:r>
              <a:rPr lang="en-US" altLang="en-US" sz="1400" dirty="0">
                <a:solidFill>
                  <a:srgbClr val="002060"/>
                </a:solidFill>
              </a:rPr>
              <a:t>) </a:t>
            </a:r>
            <a:r>
              <a:rPr lang="ru-RU" altLang="en-US" sz="1400" dirty="0">
                <a:solidFill>
                  <a:srgbClr val="002060"/>
                </a:solidFill>
              </a:rPr>
              <a:t>были случайным образом распределены на 6 групп с 3 группами-репликами каждая по 12 животных на срок исследования 30 дней.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</a:rPr>
              <a:t>Базовый рацион на основе кукурузы и сои с содержанием бетаина 0, 0,1, 0,15 и 0,2% (чистое вещество) предоставлялся </a:t>
            </a:r>
            <a:r>
              <a:rPr lang="ru-RU" altLang="en-US" sz="1400" dirty="0" err="1">
                <a:solidFill>
                  <a:srgbClr val="002060"/>
                </a:solidFill>
              </a:rPr>
              <a:t>ad</a:t>
            </a:r>
            <a:r>
              <a:rPr lang="ru-RU" altLang="en-US" sz="1400" dirty="0">
                <a:solidFill>
                  <a:srgbClr val="002060"/>
                </a:solidFill>
              </a:rPr>
              <a:t> </a:t>
            </a:r>
            <a:r>
              <a:rPr lang="ru-RU" altLang="en-US" sz="1400" dirty="0" err="1">
                <a:solidFill>
                  <a:srgbClr val="002060"/>
                </a:solidFill>
              </a:rPr>
              <a:t>libitum</a:t>
            </a:r>
            <a:r>
              <a:rPr lang="ru-RU" altLang="en-US" sz="14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</a:rPr>
              <a:t>Бетаин </a:t>
            </a:r>
            <a:r>
              <a:rPr lang="en-US" altLang="en-US" sz="1400" dirty="0">
                <a:solidFill>
                  <a:srgbClr val="002060"/>
                </a:solidFill>
              </a:rPr>
              <a:t>HCl </a:t>
            </a:r>
            <a:r>
              <a:rPr lang="ru-RU" altLang="en-US" sz="1400" dirty="0">
                <a:solidFill>
                  <a:srgbClr val="002060"/>
                </a:solidFill>
              </a:rPr>
              <a:t>95% произведён компанией </a:t>
            </a:r>
            <a:r>
              <a:rPr lang="en-US" altLang="en-US" sz="1400" dirty="0">
                <a:solidFill>
                  <a:srgbClr val="002060"/>
                </a:solidFill>
              </a:rPr>
              <a:t>Weifang </a:t>
            </a:r>
            <a:r>
              <a:rPr lang="en-US" altLang="en-US" sz="1400" dirty="0" err="1">
                <a:solidFill>
                  <a:srgbClr val="002060"/>
                </a:solidFill>
              </a:rPr>
              <a:t>Sunwin</a:t>
            </a:r>
            <a:r>
              <a:rPr lang="en-US" altLang="en-US" sz="1400" dirty="0">
                <a:solidFill>
                  <a:srgbClr val="002060"/>
                </a:solidFill>
              </a:rPr>
              <a:t> Chemicals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623" y="5952879"/>
            <a:ext cx="887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Dong et al. (Shandong Agriculture University) “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Betaine on Production Performance and Carcass Quality of Finishing Pigs” – Nov. 2011 trial.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6" y="2675129"/>
            <a:ext cx="4342738" cy="3277750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63844"/>
              </p:ext>
            </p:extLst>
          </p:nvPr>
        </p:nvGraphicFramePr>
        <p:xfrm>
          <a:off x="4966531" y="3778788"/>
          <a:ext cx="4083685" cy="990160"/>
        </p:xfrm>
        <a:graphic>
          <a:graphicData uri="http://schemas.openxmlformats.org/drawingml/2006/table">
            <a:tbl>
              <a:tblPr firstRow="1" firstCol="1" bandRow="1"/>
              <a:tblGrid>
                <a:gridCol w="57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Рацион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Корм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г/тонна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</a:t>
                      </a: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1000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</a:t>
                      </a: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1500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</a:t>
                      </a: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2000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 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– 2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5%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УЭ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+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1500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Базовый рацион 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– 5%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УЭ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+ </a:t>
                      </a:r>
                      <a:r>
                        <a:rPr lang="ru-RU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бетаин</a:t>
                      </a: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HCl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1500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1539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6855" y="174834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623" y="1423341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</a:t>
            </a:r>
            <a:r>
              <a:rPr lang="en-US" altLang="en-US" b="1" dirty="0">
                <a:solidFill>
                  <a:srgbClr val="002060"/>
                </a:solidFill>
              </a:rPr>
              <a:t> HCl </a:t>
            </a:r>
            <a:r>
              <a:rPr lang="ru-RU" altLang="en-US" b="1" dirty="0">
                <a:solidFill>
                  <a:srgbClr val="002060"/>
                </a:solidFill>
              </a:rPr>
              <a:t>на потребление корма и привес у свиней в финишной фазе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623" y="5952879"/>
            <a:ext cx="887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Dong et al. (Shandong Agriculture University) “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Betaine on Production Performance and Carcass Quality of Finishing Pigs” – Nov. 2011 trial.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98674"/>
              </p:ext>
            </p:extLst>
          </p:nvPr>
        </p:nvGraphicFramePr>
        <p:xfrm>
          <a:off x="375137" y="1764973"/>
          <a:ext cx="5873262" cy="2069532"/>
        </p:xfrm>
        <a:graphic>
          <a:graphicData uri="http://schemas.openxmlformats.org/drawingml/2006/table">
            <a:tbl>
              <a:tblPr firstRow="1" firstCol="1" bandRow="1"/>
              <a:tblGrid>
                <a:gridCol w="118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Рацион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Потребление корма, г/день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Привес, г/день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FCR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2459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604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07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2460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620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cd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2765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72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99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2509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637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bcd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03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2608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677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abc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2682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689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ab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en-US" sz="16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93</a:t>
                      </a:r>
                      <a:r>
                        <a:rPr lang="en-US" sz="1600" kern="1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69630" y="3834505"/>
            <a:ext cx="8604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Среднесуточный привес оказался значительно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выше в группах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3, 5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и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6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с уровнем содержания бетаина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HCl 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15%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 включая рационы с пониженным содержанием усвояемой энергии. Потребление корма было значительно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выше в группе 3.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FCR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(конверсия корма) значительно не различалась по всем группам.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</a:t>
            </a:r>
            <a:endParaRPr lang="ru-RU" altLang="en-US" sz="1600" dirty="0">
              <a:solidFill>
                <a:srgbClr val="002060"/>
              </a:solidFill>
              <a:sym typeface="SimSun" panose="02010600030101010101" pitchFamily="2" charset="-122"/>
            </a:endParaRPr>
          </a:p>
          <a:p>
            <a:pPr>
              <a:buSzPct val="80000"/>
            </a:pPr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</a:rPr>
              <a:t>Результаты предполагают, что использование бетаина </a:t>
            </a:r>
            <a:r>
              <a:rPr lang="en-US" altLang="en-US" sz="1600" dirty="0">
                <a:solidFill>
                  <a:srgbClr val="002060"/>
                </a:solidFill>
              </a:rPr>
              <a:t>HCl </a:t>
            </a:r>
            <a:r>
              <a:rPr lang="ru-RU" altLang="en-US" sz="1600" dirty="0">
                <a:solidFill>
                  <a:srgbClr val="002060"/>
                </a:solidFill>
              </a:rPr>
              <a:t>в дозировке</a:t>
            </a:r>
            <a:r>
              <a:rPr lang="en-US" altLang="en-US" sz="1600" dirty="0">
                <a:solidFill>
                  <a:srgbClr val="002060"/>
                </a:solidFill>
              </a:rPr>
              <a:t> 0</a:t>
            </a:r>
            <a:r>
              <a:rPr lang="ru-RU" altLang="en-US" sz="1600" dirty="0">
                <a:solidFill>
                  <a:srgbClr val="002060"/>
                </a:solidFill>
              </a:rPr>
              <a:t>,</a:t>
            </a:r>
            <a:r>
              <a:rPr lang="en-US" altLang="en-US" sz="1600" dirty="0">
                <a:solidFill>
                  <a:srgbClr val="002060"/>
                </a:solidFill>
              </a:rPr>
              <a:t>15% </a:t>
            </a:r>
            <a:r>
              <a:rPr lang="ru-RU" altLang="en-US" sz="1600" dirty="0">
                <a:solidFill>
                  <a:srgbClr val="002060"/>
                </a:solidFill>
              </a:rPr>
              <a:t>может повысить привес у свиней в финишной фазе и сократить потребность в энергии на 2,5-5%.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9356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7488" y="153568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623" y="1423341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</a:t>
            </a:r>
            <a:r>
              <a:rPr lang="en-US" altLang="en-US" b="1" dirty="0">
                <a:solidFill>
                  <a:srgbClr val="002060"/>
                </a:solidFill>
              </a:rPr>
              <a:t> HCl </a:t>
            </a:r>
            <a:r>
              <a:rPr lang="ru-RU" altLang="en-US" b="1" dirty="0">
                <a:solidFill>
                  <a:srgbClr val="002060"/>
                </a:solidFill>
              </a:rPr>
              <a:t>на характеристики туши свиней в финишной фазе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623" y="5952879"/>
            <a:ext cx="887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Dong et al. (Shandong Agriculture University) “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Betaine on Production Performance and Carcass Quality of Finishing Pigs” – Nov. 2011 trial.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40" y="3646956"/>
            <a:ext cx="876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0000"/>
              </a:lnSpc>
              <a:buSzPct val="80000"/>
            </a:pP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Применение бетаина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значительно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сократило содержание жира в печени, причём в наибольшей степени – в группах с содержанием бетаина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HCl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0,15%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. 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Использование бетаина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в дозировке 0,15% значительно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повысило содержание жира в мышцах. В группе с содержанием бетаина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HCl 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15%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и сокращением УЭ на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2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5%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значительно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снижена толщина шпика, во всех других группах с бетаином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HCl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толщина шпика также снижена численно. Бетаин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HCl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численно снизил значение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pH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мышц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.</a:t>
            </a:r>
          </a:p>
          <a:p>
            <a:pPr>
              <a:lnSpc>
                <a:spcPct val="90000"/>
              </a:lnSpc>
              <a:buSzPct val="80000"/>
            </a:pPr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SzPct val="80000"/>
            </a:pPr>
            <a:r>
              <a:rPr lang="ru-RU" altLang="en-US" sz="1600" dirty="0">
                <a:solidFill>
                  <a:srgbClr val="002060"/>
                </a:solidFill>
              </a:rPr>
              <a:t>Результаты предполагают, что использование бетаина </a:t>
            </a:r>
            <a:r>
              <a:rPr lang="en-US" altLang="en-US" sz="1600" dirty="0">
                <a:solidFill>
                  <a:srgbClr val="002060"/>
                </a:solidFill>
              </a:rPr>
              <a:t>HCl </a:t>
            </a:r>
            <a:r>
              <a:rPr lang="ru-RU" altLang="en-US" sz="1600" dirty="0">
                <a:solidFill>
                  <a:srgbClr val="002060"/>
                </a:solidFill>
              </a:rPr>
              <a:t>позволяет улучшить качество туши свиней в финишной фазе.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72111"/>
              </p:ext>
            </p:extLst>
          </p:nvPr>
        </p:nvGraphicFramePr>
        <p:xfrm>
          <a:off x="521100" y="1764970"/>
          <a:ext cx="7708500" cy="1861656"/>
        </p:xfrm>
        <a:graphic>
          <a:graphicData uri="http://schemas.openxmlformats.org/drawingml/2006/table">
            <a:tbl>
              <a:tblPr firstRow="1" firstCol="1" bandRow="1"/>
              <a:tblGrid>
                <a:gridCol w="109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Рацион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pH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мышц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Толщина шпика, см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Жир печени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Жир в мышцах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81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353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805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63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252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051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61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181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014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62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216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69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153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814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03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918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US" sz="1400" kern="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218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01</a:t>
                      </a:r>
                      <a:r>
                        <a:rPr lang="en-US" sz="1400" kern="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US" sz="14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6880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35724" y="153568"/>
            <a:ext cx="8096381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Сводка по влиянию на темпы роста и качество туши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4A8AC59-252E-44AA-BBE6-D4F3C760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49908"/>
              </p:ext>
            </p:extLst>
          </p:nvPr>
        </p:nvGraphicFramePr>
        <p:xfrm>
          <a:off x="103695" y="1296568"/>
          <a:ext cx="643850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519">
                  <a:extLst>
                    <a:ext uri="{9D8B030D-6E8A-4147-A177-3AD203B41FA5}">
                      <a16:colId xmlns:a16="http://schemas.microsoft.com/office/drawing/2014/main" val="1830746736"/>
                    </a:ext>
                  </a:extLst>
                </a:gridCol>
                <a:gridCol w="1334164">
                  <a:extLst>
                    <a:ext uri="{9D8B030D-6E8A-4147-A177-3AD203B41FA5}">
                      <a16:colId xmlns:a16="http://schemas.microsoft.com/office/drawing/2014/main" val="3490008565"/>
                    </a:ext>
                  </a:extLst>
                </a:gridCol>
                <a:gridCol w="1135036">
                  <a:extLst>
                    <a:ext uri="{9D8B030D-6E8A-4147-A177-3AD203B41FA5}">
                      <a16:colId xmlns:a16="http://schemas.microsoft.com/office/drawing/2014/main" val="257725616"/>
                    </a:ext>
                  </a:extLst>
                </a:gridCol>
                <a:gridCol w="1496787">
                  <a:extLst>
                    <a:ext uri="{9D8B030D-6E8A-4147-A177-3AD203B41FA5}">
                      <a16:colId xmlns:a16="http://schemas.microsoft.com/office/drawing/2014/main" val="1712572381"/>
                    </a:ext>
                  </a:extLst>
                </a:gridCol>
              </a:tblGrid>
              <a:tr h="279847">
                <a:tc>
                  <a:txBody>
                    <a:bodyPr/>
                    <a:lstStyle/>
                    <a:p>
                      <a:r>
                        <a:rPr lang="ru-RU" sz="14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Бетаин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Значение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36841"/>
                  </a:ext>
                </a:extLst>
              </a:tr>
              <a:tr h="279847">
                <a:tc>
                  <a:txBody>
                    <a:bodyPr/>
                    <a:lstStyle/>
                    <a:p>
                      <a:r>
                        <a:rPr lang="ru-RU" sz="1400" dirty="0"/>
                        <a:t>Исходный вес (кг)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55,56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55,85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56786"/>
                  </a:ext>
                </a:extLst>
              </a:tr>
              <a:tr h="279847">
                <a:tc>
                  <a:txBody>
                    <a:bodyPr/>
                    <a:lstStyle/>
                    <a:p>
                      <a:r>
                        <a:rPr lang="ru-RU" sz="1400" dirty="0"/>
                        <a:t>Конечный вес (кг)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91,23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45912"/>
                  </a:ext>
                </a:extLst>
              </a:tr>
              <a:tr h="475741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Среднесуточный привес (г/день)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798,49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842,23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0,05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34042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Среднесуточное потребление корма (кг/день)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0,05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61187"/>
                  </a:ext>
                </a:extLst>
              </a:tr>
              <a:tr h="279847">
                <a:tc>
                  <a:txBody>
                    <a:bodyPr/>
                    <a:lstStyle/>
                    <a:p>
                      <a:r>
                        <a:rPr lang="ru-RU" sz="1400" dirty="0"/>
                        <a:t>Конверсия корма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</a:t>
                      </a:r>
                      <a:r>
                        <a:rPr lang="ru-RU" sz="1400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77491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D1C0F6D-64C2-4644-AB83-602F73F7E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60754"/>
              </p:ext>
            </p:extLst>
          </p:nvPr>
        </p:nvGraphicFramePr>
        <p:xfrm>
          <a:off x="2556996" y="3623331"/>
          <a:ext cx="5531202" cy="308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56">
                  <a:extLst>
                    <a:ext uri="{9D8B030D-6E8A-4147-A177-3AD203B41FA5}">
                      <a16:colId xmlns:a16="http://schemas.microsoft.com/office/drawing/2014/main" val="2529370427"/>
                    </a:ext>
                  </a:extLst>
                </a:gridCol>
                <a:gridCol w="1052069">
                  <a:extLst>
                    <a:ext uri="{9D8B030D-6E8A-4147-A177-3AD203B41FA5}">
                      <a16:colId xmlns:a16="http://schemas.microsoft.com/office/drawing/2014/main" val="3173869561"/>
                    </a:ext>
                  </a:extLst>
                </a:gridCol>
                <a:gridCol w="1026409">
                  <a:extLst>
                    <a:ext uri="{9D8B030D-6E8A-4147-A177-3AD203B41FA5}">
                      <a16:colId xmlns:a16="http://schemas.microsoft.com/office/drawing/2014/main" val="1104724128"/>
                    </a:ext>
                  </a:extLst>
                </a:gridCol>
                <a:gridCol w="1048568">
                  <a:extLst>
                    <a:ext uri="{9D8B030D-6E8A-4147-A177-3AD203B41FA5}">
                      <a16:colId xmlns:a16="http://schemas.microsoft.com/office/drawing/2014/main" val="255320130"/>
                    </a:ext>
                  </a:extLst>
                </a:gridCol>
              </a:tblGrid>
              <a:tr h="296828">
                <a:tc>
                  <a:txBody>
                    <a:bodyPr/>
                    <a:lstStyle/>
                    <a:p>
                      <a:r>
                        <a:rPr lang="ru-RU" sz="14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Бетаин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Значение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13226"/>
                  </a:ext>
                </a:extLst>
              </a:tr>
              <a:tr h="307421">
                <a:tc>
                  <a:txBody>
                    <a:bodyPr/>
                    <a:lstStyle/>
                    <a:p>
                      <a:r>
                        <a:rPr lang="ru-RU" sz="1400" dirty="0"/>
                        <a:t>Убойная масса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71,87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&lt;0,1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07866"/>
                  </a:ext>
                </a:extLst>
              </a:tr>
              <a:tr h="296828">
                <a:tc>
                  <a:txBody>
                    <a:bodyPr/>
                    <a:lstStyle/>
                    <a:p>
                      <a:r>
                        <a:rPr lang="ru-RU" sz="1400" dirty="0"/>
                        <a:t>Постная часть туши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59,14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63,57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&lt;0,05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12890"/>
                  </a:ext>
                </a:extLst>
              </a:tr>
              <a:tr h="296828">
                <a:tc>
                  <a:txBody>
                    <a:bodyPr/>
                    <a:lstStyle/>
                    <a:p>
                      <a:r>
                        <a:rPr lang="ru-RU" sz="1400" dirty="0"/>
                        <a:t>Жирная часть туши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&lt;0,05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4467"/>
                  </a:ext>
                </a:extLst>
              </a:tr>
              <a:tr h="296828">
                <a:tc>
                  <a:txBody>
                    <a:bodyPr/>
                    <a:lstStyle/>
                    <a:p>
                      <a:r>
                        <a:rPr lang="ru-RU" sz="1400" dirty="0"/>
                        <a:t>Почечный жир (кг)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&lt;0,05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1345"/>
                  </a:ext>
                </a:extLst>
              </a:tr>
              <a:tr h="484414">
                <a:tc>
                  <a:txBody>
                    <a:bodyPr/>
                    <a:lstStyle/>
                    <a:p>
                      <a:r>
                        <a:rPr lang="ru-RU" sz="1400" dirty="0"/>
                        <a:t>Цветовой показатель постного мяса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&lt;0,05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61524"/>
                  </a:ext>
                </a:extLst>
              </a:tr>
              <a:tr h="296828">
                <a:tc>
                  <a:txBody>
                    <a:bodyPr/>
                    <a:lstStyle/>
                    <a:p>
                      <a:r>
                        <a:rPr lang="ru-RU" sz="1400" dirty="0"/>
                        <a:t>Мраморность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&lt;0,05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33162"/>
                  </a:ext>
                </a:extLst>
              </a:tr>
              <a:tr h="683879">
                <a:tc>
                  <a:txBody>
                    <a:bodyPr/>
                    <a:lstStyle/>
                    <a:p>
                      <a:r>
                        <a:rPr lang="ru-RU" sz="1400" dirty="0"/>
                        <a:t>Площадь мышц поясничной части (в области 10-го ребра, см)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&lt;0,05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3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841137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46741" y="166631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Репродуктивная функция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558" y="624252"/>
            <a:ext cx="4375292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свинки Ландрас 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Крупная белая и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многородящие свиноматки Ландрас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Крупная белая использовались в исследовании. 12 свинок и 12 многородящих свиноматок были случайным образом отобраны в группу с содержанием бетаина, а оставшиеся 12 свинок и 12 свиноматок – в контрольную группу. Группа с бетаином получала безводный бетаин (2 кг бетаина или 1,92 кг чистого бетаина) в составе корма за 5 дней до даты опороса до конца периода лактации, длящегося приблизительно 18 дней. Показатели продуктивности (потребление корма, вес помёта в момент отъёма, период от отъёма до эструса, количество выживших поросят в помёте и количество поросят-отъёмышей на свиноматку) фиксировались в течение двух опоросов подряд, а также проводился количественный и качественный анализ молозива и молока. </a:t>
            </a:r>
            <a:endParaRPr lang="en-US" alt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623" y="6093555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Ramis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et. al. (2011) Journal of Swine Health and Production — July and August 2011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477" y="1416561"/>
            <a:ext cx="3994116" cy="45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4382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960" y="1422338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число и вес поросят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345" y="4565402"/>
            <a:ext cx="874642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0000"/>
              </a:lnSpc>
              <a:buSzPct val="80000"/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Использование бетаина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повысило вес помёта, количество выживших поросят на свиноматку и число поросят-отъёмышей. </a:t>
            </a:r>
            <a:endParaRPr lang="en-US" altLang="en-US" dirty="0">
              <a:solidFill>
                <a:srgbClr val="002060"/>
              </a:solidFill>
              <a:sym typeface="SimSun" panose="02010600030101010101" pitchFamily="2" charset="-122"/>
            </a:endParaRPr>
          </a:p>
          <a:p>
            <a:pPr marL="169863" indent="-169863"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SzPct val="80000"/>
            </a:pPr>
            <a:r>
              <a:rPr lang="ru-RU" altLang="en-US" dirty="0">
                <a:solidFill>
                  <a:srgbClr val="002060"/>
                </a:solidFill>
              </a:rPr>
              <a:t>Результаты предполагают, что бетаин может повысить число поросят от каждой свиноматки и их вес при отъёме.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3584" y="187897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Репродуктивная функция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23" y="6093555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Ramis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et. al. (2011) Journal of Swine Health and Production — July and August 2011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64" y="1809771"/>
            <a:ext cx="4080675" cy="2727059"/>
          </a:xfrm>
          <a:prstGeom prst="rect">
            <a:avLst/>
          </a:prstGeom>
          <a:ln>
            <a:solidFill>
              <a:srgbClr val="333333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0" y="1781199"/>
            <a:ext cx="4584589" cy="275563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506549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4652" y="1309631"/>
            <a:ext cx="877780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среднесуточный привес поросят во время лактации и срок между отъёмом и эструсом у свиноматок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345" y="4565402"/>
            <a:ext cx="874642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0000"/>
              </a:lnSpc>
              <a:buSzPct val="80000"/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Использование бетаина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повысило среднесуточный привес во время лактации и сократило срок между отъёмом и эструсом. </a:t>
            </a:r>
            <a:endParaRPr lang="en-US" altLang="en-US" dirty="0">
              <a:solidFill>
                <a:srgbClr val="002060"/>
              </a:solidFill>
              <a:sym typeface="SimSun" panose="02010600030101010101" pitchFamily="2" charset="-122"/>
            </a:endParaRPr>
          </a:p>
          <a:p>
            <a:pPr marL="169863" indent="-169863"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SzPct val="80000"/>
            </a:pPr>
            <a:r>
              <a:rPr lang="ru-RU" altLang="en-US" dirty="0">
                <a:solidFill>
                  <a:srgbClr val="002060"/>
                </a:solidFill>
              </a:rPr>
              <a:t>Результаты предполагают, что бетаин может повысить темпы роста поросят и сократить срок до эструса.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82951" y="166631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Репродуктивная функция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23" y="6093555"/>
            <a:ext cx="7198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Ramis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et. al. (2011) Journal of Swine Health and Production — July and August 2011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15" y="2035424"/>
            <a:ext cx="4037892" cy="24270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46" y="2038049"/>
            <a:ext cx="4045470" cy="24315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2387691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82868" y="427854"/>
            <a:ext cx="7924700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Уровни бетаина, метионина и </a:t>
            </a:r>
            <a:r>
              <a:rPr lang="ru-RU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гомоцистеина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14AC8-ED48-47DE-AEA3-01BEB2055DB1}"/>
              </a:ext>
            </a:extLst>
          </p:cNvPr>
          <p:cNvGrpSpPr/>
          <p:nvPr/>
        </p:nvGrpSpPr>
        <p:grpSpPr>
          <a:xfrm>
            <a:off x="50480" y="2203010"/>
            <a:ext cx="8947001" cy="3042559"/>
            <a:chOff x="50480" y="2203010"/>
            <a:chExt cx="8947001" cy="30425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C724011-992F-4BB4-97D9-CBCF6764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80" y="2203010"/>
              <a:ext cx="3102624" cy="28070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6E3B90-6570-4E0B-868E-26DF4A376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45"/>
            <a:stretch/>
          </p:blipFill>
          <p:spPr>
            <a:xfrm>
              <a:off x="2945069" y="2273456"/>
              <a:ext cx="3253861" cy="29721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AC5378-2958-48A6-B1AA-33F1821A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7793" y="2687338"/>
              <a:ext cx="3199688" cy="232274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860F53A-DF14-4087-8527-96F98E4FC64B}"/>
              </a:ext>
            </a:extLst>
          </p:cNvPr>
          <p:cNvSpPr txBox="1"/>
          <p:nvPr/>
        </p:nvSpPr>
        <p:spPr>
          <a:xfrm>
            <a:off x="666052" y="5141356"/>
            <a:ext cx="66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Свиноматка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Поросята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095DC-F54A-4AC6-9191-02181C249FC1}"/>
              </a:ext>
            </a:extLst>
          </p:cNvPr>
          <p:cNvSpPr txBox="1"/>
          <p:nvPr/>
        </p:nvSpPr>
        <p:spPr>
          <a:xfrm>
            <a:off x="50480" y="1869837"/>
            <a:ext cx="3001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Содержание бетаина в молозиве и молоке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C1CBE-722B-4C5A-889A-A237B712A7F0}"/>
              </a:ext>
            </a:extLst>
          </p:cNvPr>
          <p:cNvSpPr txBox="1"/>
          <p:nvPr/>
        </p:nvSpPr>
        <p:spPr>
          <a:xfrm>
            <a:off x="3041384" y="1787900"/>
            <a:ext cx="300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Бетаин способствовал росту содержания бетаина в печени и сыворотке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FB5F1-80C6-475C-A894-2DD0F3706BEF}"/>
              </a:ext>
            </a:extLst>
          </p:cNvPr>
          <p:cNvSpPr txBox="1"/>
          <p:nvPr/>
        </p:nvSpPr>
        <p:spPr>
          <a:xfrm>
            <a:off x="6198930" y="1785951"/>
            <a:ext cx="242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Бетаин снизил содержание </a:t>
            </a:r>
            <a:r>
              <a:rPr lang="ru-RU" sz="1200" dirty="0" err="1">
                <a:solidFill>
                  <a:srgbClr val="002060"/>
                </a:solidFill>
              </a:rPr>
              <a:t>гомоцистеина</a:t>
            </a:r>
            <a:r>
              <a:rPr lang="ru-RU" sz="1200" dirty="0">
                <a:solidFill>
                  <a:srgbClr val="002060"/>
                </a:solidFill>
              </a:rPr>
              <a:t> и повысил содержание метионина в сыворотке</a:t>
            </a:r>
          </a:p>
        </p:txBody>
      </p:sp>
    </p:spTree>
    <p:extLst>
      <p:ext uri="{BB962C8B-B14F-4D97-AF65-F5344CB8AC3E}">
        <p14:creationId xmlns:p14="http://schemas.microsoft.com/office/powerpoint/2010/main" val="113123669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249990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Рекомендации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59" y="1816080"/>
            <a:ext cx="8177880" cy="4469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45000"/>
              </a:spcBef>
              <a:buFont typeface="Wingdings" panose="05000000000000000000" pitchFamily="2" charset="2"/>
              <a:buChar char="Ø"/>
            </a:pP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Поросята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кг/тонна бетаина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(98%)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корм позволяет повысить темпы роста и улучшить конверсию корма. Другие данные также подтверждают способность бетаина снизить частоту развития диареи. </a:t>
            </a: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 typeface="Wingdings" panose="05000000000000000000" pitchFamily="2" charset="2"/>
              <a:buChar char="Ø"/>
            </a:pP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Финишеры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кг/тонна бетаина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(98%)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стимулировать рост, улучшить конверсию корма, повысить долю постного мяса и качество мяса, а также сократить уровень усвояемой энергии в рационе на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влияния на продуктивность. 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 typeface="Wingdings" panose="05000000000000000000" pitchFamily="2" charset="2"/>
              <a:buChar char="Ø"/>
            </a:pP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Свиноматки: Добавление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кг/тонна бетаина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 (98%)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корм за неделю до опороса и использование бетаина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 </a:t>
            </a:r>
            <a:r>
              <a:rPr lang="ru-R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лактации позволяет улучшить репродуктивную функцию и сократить срок до эструса. 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6108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960" y="1422338"/>
            <a:ext cx="8659909" cy="2365466"/>
            <a:chOff x="196708" y="1330897"/>
            <a:chExt cx="8659909" cy="2365466"/>
          </a:xfrm>
        </p:grpSpPr>
        <p:sp>
          <p:nvSpPr>
            <p:cNvPr id="8" name="Rectangle 7"/>
            <p:cNvSpPr/>
            <p:nvPr/>
          </p:nvSpPr>
          <p:spPr>
            <a:xfrm>
              <a:off x="196708" y="1330897"/>
              <a:ext cx="86599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b="1" dirty="0">
                  <a:solidFill>
                    <a:srgbClr val="002060"/>
                  </a:solidFill>
                </a:rPr>
                <a:t>Влияние бетаина на темпы роста свиней в финишной фазе</a:t>
              </a:r>
              <a:endParaRPr lang="en-US" altLang="en-US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0"/>
            <a:stretch/>
          </p:blipFill>
          <p:spPr bwMode="auto">
            <a:xfrm>
              <a:off x="600892" y="1752009"/>
              <a:ext cx="7602583" cy="194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2462" y="3875116"/>
            <a:ext cx="8495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buSzPct val="80000"/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Среднесуточный привес оказался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выше в группах с содержанием бетаина. Конверсия корма была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ниже в группах содержания бетаина.</a:t>
            </a:r>
            <a:endParaRPr lang="en-US" altLang="en-US" dirty="0">
              <a:solidFill>
                <a:srgbClr val="002060"/>
              </a:solidFill>
            </a:endParaRPr>
          </a:p>
          <a:p>
            <a:pPr marL="169863" indent="-169863"/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r>
              <a:rPr lang="ru-RU" altLang="en-US" dirty="0">
                <a:solidFill>
                  <a:srgbClr val="002060"/>
                </a:solidFill>
              </a:rPr>
              <a:t>Результаты предполагают, что бетаин может повысить темпы роста и эффективность корма у свиней в финишной фазе.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14779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60" y="5898950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</p:spTree>
    <p:extLst>
      <p:ext uri="{BB962C8B-B14F-4D97-AF65-F5344CB8AC3E}">
        <p14:creationId xmlns:p14="http://schemas.microsoft.com/office/powerpoint/2010/main" val="3253271824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4276" y="1461527"/>
            <a:ext cx="48063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степень красноты мышц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0720" y="2249864"/>
            <a:ext cx="314814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Степень красноты мышц поясничной части у животных в группе с содержанием бетаина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2%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оказалась значительно более высокой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), чем в контрольной группе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. 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Показатели животных из других групп с содержанием бетаина также были выше.</a:t>
            </a:r>
            <a:endParaRPr lang="en-US" altLang="en-US" dirty="0">
              <a:solidFill>
                <a:srgbClr val="002060"/>
              </a:solidFill>
              <a:sym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Бетаин может улучшить цвет мяса у свиней в финишной фазе.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76" y="20739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CIE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276" y="2073980"/>
            <a:ext cx="5097928" cy="3242613"/>
            <a:chOff x="314276" y="2073980"/>
            <a:chExt cx="5097928" cy="32426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5" t="5476" r="7308" b="2445"/>
            <a:stretch/>
          </p:blipFill>
          <p:spPr>
            <a:xfrm>
              <a:off x="340620" y="2249864"/>
              <a:ext cx="5071584" cy="306672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14276" y="2073980"/>
              <a:ext cx="5097928" cy="32426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3513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60" y="5898950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</p:spTree>
    <p:extLst>
      <p:ext uri="{BB962C8B-B14F-4D97-AF65-F5344CB8AC3E}">
        <p14:creationId xmlns:p14="http://schemas.microsoft.com/office/powerpoint/2010/main" val="274918109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4276" y="1461527"/>
            <a:ext cx="48063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поперечную силу мышц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2204" y="1803159"/>
            <a:ext cx="337021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Поперечная сила мышц поясничной части и бедра туш животных в группах с содержанием бетаина продемонстрировала </a:t>
            </a:r>
            <a:r>
              <a:rPr lang="ru-RU" altLang="en-US" dirty="0" err="1">
                <a:solidFill>
                  <a:srgbClr val="002060"/>
                </a:solidFill>
                <a:sym typeface="SimSun" panose="02010600030101010101" pitchFamily="2" charset="-122"/>
              </a:rPr>
              <a:t>дозозависимое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 снижение. </a:t>
            </a:r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Бетаин может повысить мягкость мяса свиней в финишной фазе.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7812" y="1763969"/>
            <a:ext cx="5008772" cy="3306415"/>
            <a:chOff x="255560" y="1946851"/>
            <a:chExt cx="5008772" cy="3306415"/>
          </a:xfrm>
        </p:grpSpPr>
        <p:sp>
          <p:nvSpPr>
            <p:cNvPr id="11" name="TextBox 10"/>
            <p:cNvSpPr txBox="1"/>
            <p:nvPr/>
          </p:nvSpPr>
          <p:spPr>
            <a:xfrm>
              <a:off x="255560" y="1989525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002060"/>
                  </a:solidFill>
                </a:rPr>
                <a:t>кг</a:t>
              </a:r>
              <a:r>
                <a:rPr lang="en-US" sz="1000" dirty="0">
                  <a:solidFill>
                    <a:srgbClr val="002060"/>
                  </a:solidFill>
                </a:rPr>
                <a:t>/</a:t>
              </a:r>
              <a:r>
                <a:rPr lang="ru-RU" sz="1000" dirty="0">
                  <a:solidFill>
                    <a:srgbClr val="002060"/>
                  </a:solidFill>
                </a:rPr>
                <a:t>см</a:t>
              </a:r>
              <a:r>
                <a:rPr lang="en-US" sz="1000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8623" y="1946851"/>
              <a:ext cx="4995709" cy="3306415"/>
              <a:chOff x="255560" y="1946851"/>
              <a:chExt cx="4995709" cy="330641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1237" t="2854" r="8343" b="2460"/>
              <a:stretch/>
            </p:blipFill>
            <p:spPr>
              <a:xfrm>
                <a:off x="326571" y="2235746"/>
                <a:ext cx="4794071" cy="30175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55560" y="1946851"/>
                <a:ext cx="4995709" cy="33064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3513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60" y="5912013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</p:spTree>
    <p:extLst>
      <p:ext uri="{BB962C8B-B14F-4D97-AF65-F5344CB8AC3E}">
        <p14:creationId xmlns:p14="http://schemas.microsoft.com/office/powerpoint/2010/main" val="2226032157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396" y="1236007"/>
            <a:ext cx="67788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в рационе на содержание бетаина в тканях поясничной части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0720" y="1973526"/>
            <a:ext cx="3370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Содержание бетаина в мышцах поясничной части оказалось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 &lt; 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выше у животных, чьи рационы содержали бетаин. </a:t>
            </a:r>
          </a:p>
          <a:p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r>
              <a:rPr lang="ru-RU" altLang="en-US" dirty="0">
                <a:solidFill>
                  <a:srgbClr val="002060"/>
                </a:solidFill>
              </a:rPr>
              <a:t>Бетаин может улучшить метаболизм липидов в мышечных тканях. Уровни холестерина были ниже у животных в группах с содержанием бетаина (данные не показаны).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9" y="1803158"/>
            <a:ext cx="5155918" cy="31252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7690" y="1752881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мг/кг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60" y="5898950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4146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1232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75587" y="174834"/>
            <a:ext cx="692461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708" y="1330897"/>
            <a:ext cx="8659909" cy="163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кроссбредных хряков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Дюрок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Ландранс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Jia)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весом около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 были случайным образом разделены на группы по 8 голов, и в соответствии с весом им были назначены 4 рациона (3 реплики). Хряки росли до достижения около 64 кг.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рацион на основе кукурузы и сои с содержанием бетаина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,15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чистое вещество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предоставлялся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libitum</a:t>
            </a:r>
            <a:r>
              <a:rPr lang="ru-RU" alt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623" y="6081832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Yu et. al. (2004) “Effects of Betaine on Growth Performance and Carcass Quality in Growing Pigs” Asian-Aust. J. Animal Sciences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26" y="2965191"/>
            <a:ext cx="4117826" cy="30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57224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960" y="1422338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темпы роста свиней на откорме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011" y="3721431"/>
            <a:ext cx="8495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pPr>
              <a:buSzPct val="80000"/>
            </a:pP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ADG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(среднесуточный привес) оказался значительно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выше в группах с содержанием бетаина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1%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и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15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%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.</a:t>
            </a:r>
          </a:p>
          <a:p>
            <a:pPr>
              <a:buSzPct val="80000"/>
            </a:pP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FCR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(конверсия корма) оказалась значительно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ниже в группах с содержанием бетаина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1%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и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15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%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.</a:t>
            </a: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Конечные показатели веса были численно выше во всех группах с содержанием бетаина. </a:t>
            </a:r>
          </a:p>
          <a:p>
            <a:pPr>
              <a:buSzPct val="80000"/>
            </a:pPr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</a:rPr>
              <a:t>Результаты предполагают, что бетаин может повысить темпы роста и эффективность корма у свиней на откорме.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61614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960" y="6029755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8" b="15255"/>
          <a:stretch/>
        </p:blipFill>
        <p:spPr bwMode="auto">
          <a:xfrm>
            <a:off x="104503" y="1801906"/>
            <a:ext cx="8804366" cy="197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9814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960" y="1422338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характеристики туши свиней на откорме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107" y="1846031"/>
            <a:ext cx="2449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buSzPct val="80000"/>
            </a:pP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И % убойной массы, и доля постного мяса оказались значительно 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(p&lt;0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выше в группе с содержанием бетаина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 0</a:t>
            </a:r>
            <a:r>
              <a:rPr lang="ru-RU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dirty="0">
                <a:solidFill>
                  <a:srgbClr val="002060"/>
                </a:solidFill>
                <a:sym typeface="SimSun" panose="02010600030101010101" pitchFamily="2" charset="-122"/>
              </a:rPr>
              <a:t>15%.</a:t>
            </a:r>
          </a:p>
          <a:p>
            <a:pPr marL="169863" indent="-169863"/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buSzPct val="80000"/>
            </a:pPr>
            <a:r>
              <a:rPr lang="ru-RU" altLang="en-US" dirty="0">
                <a:solidFill>
                  <a:srgbClr val="002060"/>
                </a:solidFill>
              </a:rPr>
              <a:t>Результаты предполагают, что бетаин может улучшить состав туши свиней на откорме.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3513" y="174834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60" y="5898950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4689" y="1868474"/>
            <a:ext cx="4985498" cy="2996603"/>
            <a:chOff x="462628" y="1868474"/>
            <a:chExt cx="4985498" cy="29966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628" y="1868474"/>
              <a:ext cx="4985498" cy="299660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62707" y="2006273"/>
              <a:ext cx="2856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10250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960" y="1422338"/>
            <a:ext cx="86599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на характеристики туши свиней на откорме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778" y="4270089"/>
            <a:ext cx="8106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002060"/>
                </a:solidFill>
              </a:rPr>
              <a:t>Observations: </a:t>
            </a: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Животные в группе с содержанием бетаина 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15%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продемонстрировали значительно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 (p&lt;0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sym typeface="SimSun" panose="02010600030101010101" pitchFamily="2" charset="-122"/>
              </a:rPr>
              <a:t>более высокие показатели цвета и мраморности, а также более низкое содержание жира туши по сравнению с контрольной группой. </a:t>
            </a:r>
          </a:p>
          <a:p>
            <a:pPr>
              <a:buSzPct val="80000"/>
            </a:pPr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</a:rPr>
              <a:t>Результаты предполагают, что бетаин может улучшить состав и качество туши у свиней на откорме.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87566" y="161990"/>
            <a:ext cx="688542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свиней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и качество туши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(II)*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23" y="6035093"/>
            <a:ext cx="8875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Yang et. al, (2009) “</a:t>
            </a:r>
            <a:r>
              <a:rPr lang="en-US" sz="1100" dirty="0">
                <a:solidFill>
                  <a:srgbClr val="002060"/>
                </a:solidFill>
              </a:rPr>
              <a:t>Effects of Dietary Glycine Betaine on Growth and Pork Quality of Finishing Pigs” Asian-Aust. J. of Animal Sciences.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63" y="1763970"/>
            <a:ext cx="2292423" cy="2420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64" y="1820781"/>
            <a:ext cx="3932791" cy="23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916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35813</TotalTime>
  <Words>2177</Words>
  <Application>Microsoft Office PowerPoint</Application>
  <PresentationFormat>Экран (4:3)</PresentationFormat>
  <Paragraphs>252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Times New Roman</vt:lpstr>
      <vt:lpstr>Wingdings</vt:lpstr>
      <vt:lpstr>Retrospect</vt:lpstr>
      <vt:lpstr>Применение в кормлении свиней Темпы роста и качество туши(I)* </vt:lpstr>
      <vt:lpstr>Применение в кормлении свиней Темпы роста и качество туши(I)* </vt:lpstr>
      <vt:lpstr>Применение в кормлении свиней Темпы роста и качество туши(I)* </vt:lpstr>
      <vt:lpstr>Применение в кормлении свиней Темпы роста и качество туши(I)* </vt:lpstr>
      <vt:lpstr>Применение в кормлении свиней Темпы роста и качество туши(I)* </vt:lpstr>
      <vt:lpstr>Применение в кормлении свиней Темпы роста и качество туши(II)* </vt:lpstr>
      <vt:lpstr>Применение в кормлении свиней Темпы роста и качество туши(II)* </vt:lpstr>
      <vt:lpstr>Применение в кормлении свиней Темпы роста и качество туши(II)* </vt:lpstr>
      <vt:lpstr>Применение в кормлении свиней Темпы роста и качество туши(II)* </vt:lpstr>
      <vt:lpstr>Применение в кормлении свиней Темпы роста и качество туши(III)* </vt:lpstr>
      <vt:lpstr>Применение в кормлении свиней Темпы роста и качество туши(III)* </vt:lpstr>
      <vt:lpstr>Применение в кормлении свиней Темпы роста и качество туши(III)* </vt:lpstr>
      <vt:lpstr>Применение в кормлении свиней Сводка по влиянию на темпы роста и качество туши</vt:lpstr>
      <vt:lpstr>Применение в кормлении свиней Репродуктивная функция*</vt:lpstr>
      <vt:lpstr>Применение в кормлении свиней Репродуктивная функция*</vt:lpstr>
      <vt:lpstr>Применение в кормлении свиней Репродуктивная функция*</vt:lpstr>
      <vt:lpstr>Применение в кормлении свиней Уровни бетаина, метионина и гомоцистеина</vt:lpstr>
      <vt:lpstr>Применение в кормлении свиней 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Tuan</dc:creator>
  <cp:lastModifiedBy>Садчиков Аександр</cp:lastModifiedBy>
  <cp:revision>288</cp:revision>
  <dcterms:created xsi:type="dcterms:W3CDTF">2014-04-10T02:43:54Z</dcterms:created>
  <dcterms:modified xsi:type="dcterms:W3CDTF">2020-09-23T12:47:26Z</dcterms:modified>
</cp:coreProperties>
</file>